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24"/>
  </p:notesMasterIdLst>
  <p:sldIdLst>
    <p:sldId id="268" r:id="rId2"/>
    <p:sldId id="263" r:id="rId3"/>
    <p:sldId id="282" r:id="rId4"/>
    <p:sldId id="296" r:id="rId5"/>
    <p:sldId id="283" r:id="rId6"/>
    <p:sldId id="284" r:id="rId7"/>
    <p:sldId id="285" r:id="rId8"/>
    <p:sldId id="297" r:id="rId9"/>
    <p:sldId id="287" r:id="rId10"/>
    <p:sldId id="288" r:id="rId11"/>
    <p:sldId id="289" r:id="rId12"/>
    <p:sldId id="303" r:id="rId13"/>
    <p:sldId id="290" r:id="rId14"/>
    <p:sldId id="291" r:id="rId15"/>
    <p:sldId id="298" r:id="rId16"/>
    <p:sldId id="299" r:id="rId17"/>
    <p:sldId id="300" r:id="rId18"/>
    <p:sldId id="302" r:id="rId19"/>
    <p:sldId id="301" r:id="rId20"/>
    <p:sldId id="294" r:id="rId21"/>
    <p:sldId id="279" r:id="rId22"/>
    <p:sldId id="261" r:id="rId23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orient="horz" pos="1076">
          <p15:clr>
            <a:srgbClr val="A4A3A4"/>
          </p15:clr>
        </p15:guide>
        <p15:guide id="3" pos="3834">
          <p15:clr>
            <a:srgbClr val="A4A3A4"/>
          </p15:clr>
        </p15:guide>
        <p15:guide id="4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FE5"/>
    <a:srgbClr val="33CCFF"/>
    <a:srgbClr val="19BFC4"/>
    <a:srgbClr val="006666"/>
    <a:srgbClr val="99CC3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4" autoAdjust="0"/>
    <p:restoredTop sz="64320" autoAdjust="0"/>
  </p:normalViewPr>
  <p:slideViewPr>
    <p:cSldViewPr>
      <p:cViewPr varScale="1">
        <p:scale>
          <a:sx n="64" d="100"/>
          <a:sy n="64" d="100"/>
        </p:scale>
        <p:origin x="1024" y="52"/>
      </p:cViewPr>
      <p:guideLst>
        <p:guide orient="horz" pos="2164"/>
        <p:guide orient="horz" pos="1076"/>
        <p:guide pos="3834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2" d="100"/>
          <a:sy n="92" d="100"/>
        </p:scale>
        <p:origin x="-3732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BF0B-3ED3-46BE-AD89-3FD537D05BD4}" type="datetimeFigureOut">
              <a:rPr lang="es-ES" smtClean="0"/>
              <a:t>12/05/2015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DF684-E55A-4400-B096-3A029DCCD2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37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53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67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 usamos en todos los proyectos con Xamarin en Plain Concepts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78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MyShuttle.Client.Droid</a:t>
            </a:r>
            <a:endParaRPr lang="es-ES" dirty="0" smtClean="0"/>
          </a:p>
          <a:p>
            <a:r>
              <a:rPr lang="es-ES" dirty="0" err="1" smtClean="0"/>
              <a:t>MyShuttle.Client.Core</a:t>
            </a:r>
            <a:endParaRPr lang="es-ES" dirty="0" smtClean="0"/>
          </a:p>
          <a:p>
            <a:r>
              <a:rPr lang="es-ES" dirty="0" smtClean="0"/>
              <a:t>Android </a:t>
            </a:r>
            <a:r>
              <a:rPr lang="es-ES" dirty="0" err="1" smtClean="0"/>
              <a:t>Designer</a:t>
            </a:r>
            <a:endParaRPr lang="es-ES" dirty="0" smtClean="0"/>
          </a:p>
          <a:p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: </a:t>
            </a:r>
            <a:r>
              <a:rPr lang="es-ES" dirty="0" err="1" smtClean="0"/>
              <a:t>VMs</a:t>
            </a:r>
            <a:r>
              <a:rPr lang="es-ES" dirty="0" smtClean="0"/>
              <a:t>, </a:t>
            </a:r>
            <a:r>
              <a:rPr lang="es-ES" dirty="0" err="1" smtClean="0"/>
              <a:t>converters</a:t>
            </a:r>
            <a:r>
              <a:rPr lang="es-ES" dirty="0" smtClean="0"/>
              <a:t>, etc.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65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Same</a:t>
            </a:r>
            <a:r>
              <a:rPr lang="es-ES" dirty="0" smtClean="0"/>
              <a:t> as Android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iOS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31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Windows Store Universal</a:t>
            </a:r>
          </a:p>
          <a:p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 err="1" smtClean="0"/>
              <a:t>fits</a:t>
            </a:r>
            <a:r>
              <a:rPr lang="es-ES" dirty="0" smtClean="0"/>
              <a:t> as </a:t>
            </a:r>
            <a:r>
              <a:rPr lang="es-ES" dirty="0" err="1" smtClean="0"/>
              <a:t>well</a:t>
            </a:r>
            <a:endParaRPr lang="es-ES" dirty="0" smtClean="0"/>
          </a:p>
          <a:p>
            <a:r>
              <a:rPr lang="es-ES" dirty="0" smtClean="0"/>
              <a:t>WP Project, WS Project</a:t>
            </a:r>
          </a:p>
          <a:p>
            <a:r>
              <a:rPr lang="es-ES" dirty="0" err="1" smtClean="0"/>
              <a:t>Shared</a:t>
            </a:r>
            <a:r>
              <a:rPr lang="es-ES" dirty="0" smtClean="0"/>
              <a:t> Project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65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Months before starting this project, our Web</a:t>
            </a:r>
            <a:r>
              <a:rPr lang="en-US" baseline="0" dirty="0" smtClean="0"/>
              <a:t> Team workmates </a:t>
            </a:r>
            <a:r>
              <a:rPr lang="en-US" dirty="0" smtClean="0"/>
              <a:t>were involved on the</a:t>
            </a:r>
            <a:r>
              <a:rPr lang="en-US" baseline="0" dirty="0" smtClean="0"/>
              <a:t> apps for Windows 8, using HTML5 and JavaScript. It was a shame because with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, we could have achieved an unbelievable code reuse by that time.</a:t>
            </a:r>
          </a:p>
          <a:p>
            <a:endParaRPr lang="en-US" baseline="0" dirty="0" smtClean="0"/>
          </a:p>
          <a:p>
            <a:r>
              <a:rPr lang="es-ES" dirty="0" smtClean="0"/>
              <a:t>3 </a:t>
            </a:r>
            <a:r>
              <a:rPr lang="es-ES" dirty="0" err="1" smtClean="0"/>
              <a:t>different</a:t>
            </a:r>
            <a:r>
              <a:rPr lang="es-ES" dirty="0" smtClean="0"/>
              <a:t> apps at </a:t>
            </a:r>
            <a:r>
              <a:rPr lang="es-ES" dirty="0" err="1" smtClean="0"/>
              <a:t>stores</a:t>
            </a:r>
            <a:endParaRPr lang="es-ES" dirty="0" smtClean="0"/>
          </a:p>
          <a:p>
            <a:r>
              <a:rPr lang="es-ES" dirty="0" smtClean="0"/>
              <a:t>2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platforms</a:t>
            </a:r>
            <a:r>
              <a:rPr lang="es-ES" dirty="0" smtClean="0"/>
              <a:t>: Android &amp; iOS</a:t>
            </a:r>
          </a:p>
          <a:p>
            <a:r>
              <a:rPr lang="es-ES" dirty="0" smtClean="0"/>
              <a:t>2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form</a:t>
            </a:r>
            <a:r>
              <a:rPr lang="es-ES" dirty="0" smtClean="0"/>
              <a:t> </a:t>
            </a:r>
            <a:r>
              <a:rPr lang="es-ES" dirty="0" err="1" smtClean="0"/>
              <a:t>factors</a:t>
            </a:r>
            <a:r>
              <a:rPr lang="es-ES" dirty="0" smtClean="0"/>
              <a:t>: </a:t>
            </a:r>
            <a:r>
              <a:rPr lang="es-ES" dirty="0" err="1" smtClean="0"/>
              <a:t>phone</a:t>
            </a:r>
            <a:r>
              <a:rPr lang="es-ES" dirty="0" smtClean="0"/>
              <a:t> &amp; </a:t>
            </a:r>
            <a:r>
              <a:rPr lang="es-ES" dirty="0" err="1" smtClean="0"/>
              <a:t>tablet</a:t>
            </a:r>
            <a:r>
              <a:rPr lang="es-ES" dirty="0" smtClean="0"/>
              <a:t> (</a:t>
            </a:r>
            <a:r>
              <a:rPr lang="es-ES" dirty="0" err="1" smtClean="0"/>
              <a:t>bundled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package</a:t>
            </a:r>
            <a:r>
              <a:rPr lang="es-ES" dirty="0" smtClean="0"/>
              <a:t>)</a:t>
            </a:r>
          </a:p>
          <a:p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end</a:t>
            </a:r>
            <a:r>
              <a:rPr lang="es-ES" dirty="0" smtClean="0"/>
              <a:t>, 3 x 2 = 6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packages</a:t>
            </a:r>
            <a:r>
              <a:rPr lang="es-ES" dirty="0" smtClean="0"/>
              <a:t> </a:t>
            </a:r>
            <a:r>
              <a:rPr lang="es-ES" dirty="0" err="1" smtClean="0"/>
              <a:t>sent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stores</a:t>
            </a:r>
            <a:endParaRPr lang="es-ES" dirty="0" smtClean="0"/>
          </a:p>
          <a:p>
            <a:endParaRPr lang="en-US" dirty="0" smtClean="0"/>
          </a:p>
          <a:p>
            <a:r>
              <a:rPr lang="en-US" dirty="0" smtClean="0"/>
              <a:t>Sage apps work with data retrieved from: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cloud:</a:t>
            </a:r>
            <a:r>
              <a:rPr lang="en-US" baseline="0" dirty="0" smtClean="0"/>
              <a:t> thanks to OneDrive support, the users can securely store their financial analysis data on the cloud, and feed these apps just from there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Isolated storage: it is provided a guest account which works with local toy data, providing an straightforward way to have a look on how the apps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331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88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517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13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228655" y="2355726"/>
            <a:ext cx="2663825" cy="43269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5054" cy="17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086475" y="1"/>
            <a:ext cx="3060000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086475" y="3435350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 userDrawn="1"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4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24586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245868" cy="2963466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247452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247452" cy="2963466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2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23224" y="1203598"/>
            <a:ext cx="4500000" cy="252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8" name="Picture 17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23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tab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512400" y="2065814"/>
            <a:ext cx="1831682" cy="19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31236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22" name="Picture 21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23553" y="610790"/>
            <a:ext cx="2268000" cy="396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4" name="Picture 23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907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w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960280" y="1497600"/>
            <a:ext cx="3600000" cy="21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340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24300" y="842963"/>
            <a:ext cx="1871836" cy="30241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932800" y="987425"/>
            <a:ext cx="1602000" cy="273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854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7494"/>
            <a:ext cx="2008062" cy="41764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42" y="195486"/>
            <a:ext cx="2146549" cy="44644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20014" y="842963"/>
            <a:ext cx="1704114" cy="30241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916300" y="852526"/>
            <a:ext cx="1584000" cy="28440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73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33242"/>
            <a:ext cx="2008062" cy="344496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86457"/>
            <a:ext cx="2410503" cy="41353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66328" y="969910"/>
            <a:ext cx="1685792" cy="29880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 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76800" y="936000"/>
            <a:ext cx="1393200" cy="25128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98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nex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744000" y="2646000"/>
            <a:ext cx="2610000" cy="156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146000" y="1296000"/>
            <a:ext cx="1566000" cy="26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5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38400" y="828000"/>
            <a:ext cx="4374000" cy="270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35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944716"/>
            <a:ext cx="5029200" cy="329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690000" y="1023878"/>
            <a:ext cx="4881600" cy="2750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221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228655" y="2355726"/>
            <a:ext cx="2663825" cy="43269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5054" cy="17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086475" y="1"/>
            <a:ext cx="3060000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086475" y="3435350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 userDrawn="1"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8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power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010408" y="899552"/>
            <a:ext cx="4257697" cy="270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631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63030" y="1120000"/>
            <a:ext cx="2106000" cy="28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400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 log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17272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63030" y="1120000"/>
            <a:ext cx="2106000" cy="28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120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44" y="636260"/>
            <a:ext cx="5733107" cy="38985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65017" y="987574"/>
            <a:ext cx="4315968" cy="329184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9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+ log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17272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44" y="636260"/>
            <a:ext cx="5733107" cy="3898513"/>
          </a:xfrm>
          <a:prstGeom prst="rect">
            <a:avLst/>
          </a:prstGeom>
        </p:spPr>
      </p:pic>
      <p:sp>
        <p:nvSpPr>
          <p:cNvPr id="2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65017" y="987574"/>
            <a:ext cx="4315968" cy="329184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3453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2520000" cy="1710000"/>
          </a:xfr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1" y="1635646"/>
            <a:ext cx="2520000" cy="33123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059832" y="0"/>
            <a:ext cx="6082349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31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log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435722"/>
            <a:ext cx="3059113" cy="170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744"/>
            <a:ext cx="2520000" cy="1692000"/>
          </a:xfr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00" y="1635646"/>
            <a:ext cx="2520000" cy="1728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059832" y="0"/>
            <a:ext cx="6082349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91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524" y="3435846"/>
            <a:ext cx="9074476" cy="17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28" y="3559274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435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728" y="3984327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475" y="3435846"/>
            <a:ext cx="7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94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958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856" y="2643758"/>
            <a:ext cx="7088832" cy="5040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46856" y="1923678"/>
            <a:ext cx="8229600" cy="8572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46856" y="2067694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07" y="-496"/>
            <a:ext cx="3057525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7362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920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ulo 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00" y="2499742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00" y="134761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87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3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900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095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80" y="1200151"/>
            <a:ext cx="8640000" cy="3394472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640000" cy="900000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70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248000" cy="3394472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0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248000" cy="3394472"/>
          </a:xfrm>
        </p:spPr>
        <p:txBody>
          <a:bodyPr/>
          <a:lstStyle>
            <a:lvl1pPr marL="457200" indent="-4572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000">
                <a:solidFill>
                  <a:schemeClr val="tx2"/>
                </a:solidFill>
              </a:defRPr>
            </a:lvl1pPr>
            <a:lvl2pPr marL="8001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2573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17145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71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11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818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16" r:id="rId15"/>
    <p:sldLayoutId id="2147483817" r:id="rId16"/>
    <p:sldLayoutId id="2147483803" r:id="rId17"/>
    <p:sldLayoutId id="2147483804" r:id="rId18"/>
    <p:sldLayoutId id="2147483819" r:id="rId19"/>
    <p:sldLayoutId id="2147483805" r:id="rId20"/>
    <p:sldLayoutId id="2147483806" r:id="rId21"/>
    <p:sldLayoutId id="2147483807" r:id="rId22"/>
    <p:sldLayoutId id="2147483814" r:id="rId23"/>
    <p:sldLayoutId id="2147483815" r:id="rId24"/>
    <p:sldLayoutId id="2147483808" r:id="rId25"/>
    <p:sldLayoutId id="2147483809" r:id="rId26"/>
    <p:sldLayoutId id="2147483810" r:id="rId27"/>
    <p:sldLayoutId id="2147483812" r:id="rId2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blogs.plainconcepts.com/xamarinteam/2015/04/08/case-study-sag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waveengine.net/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ftFdW4YZZiU" TargetMode="Externa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og.xamarin.com/gartner-recognizes-xamarin-for-second-year-in-a-row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vvmCro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cesardelatorre/archive/2014/11/30/myshuttle-biz-demo-apps-from-connect-visual-studio-and-azure-event.aspx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Plain Concepts </a:t>
            </a:r>
          </a:p>
          <a:p>
            <a:r>
              <a:rPr lang="es-ES" dirty="0" err="1" smtClean="0"/>
              <a:t>Mobility</a:t>
            </a:r>
            <a:r>
              <a:rPr lang="es-ES" dirty="0" smtClean="0"/>
              <a:t> Day</a:t>
            </a:r>
          </a:p>
          <a:p>
            <a:pPr algn="r"/>
            <a:r>
              <a:rPr lang="es-ES" dirty="0" smtClean="0"/>
              <a:t>Madrid-Barcelona</a:t>
            </a:r>
          </a:p>
          <a:p>
            <a:pPr algn="r"/>
            <a:r>
              <a:rPr lang="es-ES" dirty="0" smtClean="0"/>
              <a:t>13-14 </a:t>
            </a:r>
            <a:r>
              <a:rPr lang="es-ES" dirty="0"/>
              <a:t>de mayo, </a:t>
            </a:r>
            <a:r>
              <a:rPr lang="es-ES" dirty="0" smtClean="0"/>
              <a:t>2015</a:t>
            </a:r>
            <a:endParaRPr lang="es-E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008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Bindings</a:t>
            </a:r>
            <a:r>
              <a:rPr lang="es-ES" dirty="0"/>
              <a:t> en C# a la API en </a:t>
            </a:r>
            <a:r>
              <a:rPr lang="es-ES" dirty="0" err="1"/>
              <a:t>Objective</a:t>
            </a:r>
            <a:r>
              <a:rPr lang="es-ES" dirty="0"/>
              <a:t>-C de iOS</a:t>
            </a:r>
          </a:p>
          <a:p>
            <a:r>
              <a:rPr lang="es-ES" dirty="0" smtClean="0"/>
              <a:t>Tanto los </a:t>
            </a:r>
            <a:r>
              <a:rPr lang="es-ES" dirty="0" err="1" smtClean="0"/>
              <a:t>Storyboards</a:t>
            </a:r>
            <a:r>
              <a:rPr lang="es-ES" dirty="0" smtClean="0"/>
              <a:t> como </a:t>
            </a:r>
            <a:r>
              <a:rPr lang="es-ES" dirty="0" err="1" smtClean="0"/>
              <a:t>XIBs</a:t>
            </a:r>
            <a:r>
              <a:rPr lang="es-ES" dirty="0" smtClean="0"/>
              <a:t> se pueden editar desde Visual Studio</a:t>
            </a:r>
          </a:p>
          <a:p>
            <a:r>
              <a:rPr lang="es-ES" dirty="0" smtClean="0"/>
              <a:t>Desde Windows, es obligatorio un Mac: Xamarin </a:t>
            </a:r>
            <a:r>
              <a:rPr lang="es-ES" dirty="0" err="1" smtClean="0"/>
              <a:t>Build</a:t>
            </a:r>
            <a:r>
              <a:rPr lang="es-ES" dirty="0" smtClean="0"/>
              <a:t> Host</a:t>
            </a:r>
          </a:p>
          <a:p>
            <a:r>
              <a:rPr lang="es-ES" dirty="0" smtClean="0"/>
              <a:t>Las apps en iOS están siempre </a:t>
            </a:r>
            <a:r>
              <a:rPr lang="es-ES" dirty="0" err="1" smtClean="0"/>
              <a:t>precompiladas</a:t>
            </a:r>
            <a:r>
              <a:rPr lang="es-ES" dirty="0" smtClean="0"/>
              <a:t> (AOT)</a:t>
            </a:r>
          </a:p>
          <a:p>
            <a:r>
              <a:rPr lang="es-ES" dirty="0"/>
              <a:t>P/</a:t>
            </a:r>
            <a:r>
              <a:rPr lang="es-ES" dirty="0" err="1"/>
              <a:t>Invoke</a:t>
            </a:r>
            <a:r>
              <a:rPr lang="es-ES" dirty="0"/>
              <a:t> a código nativo (C/C++/</a:t>
            </a:r>
            <a:r>
              <a:rPr lang="es-ES" dirty="0" err="1"/>
              <a:t>Objective</a:t>
            </a:r>
            <a:r>
              <a:rPr lang="es-ES" dirty="0"/>
              <a:t>-C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 algn="r">
              <a:buNone/>
            </a:pPr>
            <a:r>
              <a:rPr lang="es-ES" dirty="0" smtClean="0"/>
              <a:t>“</a:t>
            </a:r>
            <a:r>
              <a:rPr lang="es-ES" dirty="0"/>
              <a:t>Todo lo que se puede hacer en </a:t>
            </a:r>
            <a:r>
              <a:rPr lang="es-ES" dirty="0" err="1" smtClean="0"/>
              <a:t>Objective</a:t>
            </a:r>
            <a:r>
              <a:rPr lang="es-ES" dirty="0" smtClean="0"/>
              <a:t>-C se </a:t>
            </a:r>
            <a:r>
              <a:rPr lang="es-ES" dirty="0"/>
              <a:t>puede hacer en C# con Xamarin usando Visual Studio”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Xamarin.iOS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96" y="1995686"/>
            <a:ext cx="1096516" cy="9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MyShuttle</a:t>
            </a:r>
            <a:r>
              <a:rPr lang="es-ES" dirty="0" smtClean="0"/>
              <a:t>, </a:t>
            </a:r>
            <a:r>
              <a:rPr lang="es-ES" dirty="0" err="1" smtClean="0"/>
              <a:t>Xamarin.iOS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66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2"/>
            <a:ext cx="9158870" cy="49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Windows (Universal)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Aunamos Windows Store (</a:t>
            </a:r>
            <a:r>
              <a:rPr lang="es-ES" i="1" dirty="0" err="1" smtClean="0"/>
              <a:t>tablet</a:t>
            </a:r>
            <a:r>
              <a:rPr lang="es-ES" dirty="0" smtClean="0"/>
              <a:t>) y Windows </a:t>
            </a:r>
            <a:r>
              <a:rPr lang="es-ES" i="1" dirty="0" err="1" smtClean="0"/>
              <a:t>Phone</a:t>
            </a:r>
            <a:endParaRPr lang="es-ES" i="1" dirty="0" smtClean="0"/>
          </a:p>
          <a:p>
            <a:r>
              <a:rPr lang="es-ES" dirty="0" smtClean="0"/>
              <a:t>Se generan dos APPX distintos, pero comparten código</a:t>
            </a:r>
          </a:p>
          <a:p>
            <a:r>
              <a:rPr lang="es-ES" dirty="0" smtClean="0"/>
              <a:t>Incluso vistas (aproximación de vistas distintas y </a:t>
            </a:r>
            <a:r>
              <a:rPr lang="es-ES" dirty="0" err="1" smtClean="0"/>
              <a:t>User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r>
              <a:rPr lang="es-ES" dirty="0" smtClean="0"/>
              <a:t> compartidos)</a:t>
            </a:r>
            <a:endParaRPr lang="es-ES" dirty="0" smtClean="0"/>
          </a:p>
          <a:p>
            <a:r>
              <a:rPr lang="es-ES" dirty="0" smtClean="0"/>
              <a:t>El diseñador nos permite seleccionar el dispositivo al vuelo</a:t>
            </a:r>
          </a:p>
          <a:p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52" y="1200150"/>
            <a:ext cx="2036445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995686"/>
            <a:ext cx="600075" cy="600075"/>
          </a:xfrm>
          <a:prstGeom prst="ellipse">
            <a:avLst/>
          </a:prstGeom>
          <a:ln w="1905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615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MyShuttle</a:t>
            </a:r>
            <a:r>
              <a:rPr lang="es-ES" dirty="0" smtClean="0"/>
              <a:t>, Windows Store Universal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7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age.png (800×348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71040"/>
            <a:ext cx="791599" cy="34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ción de imagen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 descr="OneDrive-Logo.png (1983×625)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77938"/>
            <a:ext cx="1872208" cy="59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736303" cy="32423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Apps financieras para Android e iOS, hechas por nuestro Xamarin </a:t>
            </a:r>
            <a:r>
              <a:rPr lang="es-ES" dirty="0" err="1" smtClean="0"/>
              <a:t>Team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Permiten a los usuarios acceso inmediato y ubicuo a los datos financieros de sus empresas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Éstos se almacenan de forma segura en OneDrive</a:t>
            </a:r>
            <a:endParaRPr lang="es-ES" dirty="0" smtClean="0"/>
          </a:p>
        </p:txBody>
      </p:sp>
      <p:pic>
        <p:nvPicPr>
          <p:cNvPr id="6" name="20141120_095857000_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70000" y="986400"/>
            <a:ext cx="4406400" cy="3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611560" y="0"/>
                <a:ext cx="8640000" cy="85725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𝑎𝑝𝑝𝑠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𝑝𝑙𝑎𝑡𝑠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𝑓𝑎𝑐𝑡𝑠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𝑓𝑜𝑟𝑚𝑎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11560" y="0"/>
                <a:ext cx="8640000" cy="85725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4862169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</a:rPr>
              <a:t>App </a:t>
            </a:r>
            <a:r>
              <a:rPr lang="en-US" sz="800" dirty="0" err="1" smtClean="0">
                <a:solidFill>
                  <a:schemeClr val="tx2"/>
                </a:solidFill>
              </a:rPr>
              <a:t>mostrada</a:t>
            </a:r>
            <a:r>
              <a:rPr lang="en-US" sz="800" dirty="0" smtClean="0">
                <a:solidFill>
                  <a:schemeClr val="tx2"/>
                </a:solidFill>
              </a:rPr>
              <a:t>: </a:t>
            </a:r>
            <a:r>
              <a:rPr lang="en-US" sz="800" dirty="0" smtClean="0">
                <a:solidFill>
                  <a:schemeClr val="tx2"/>
                </a:solidFill>
              </a:rPr>
              <a:t>“Panel Sage </a:t>
            </a:r>
            <a:r>
              <a:rPr lang="en-US" sz="800" dirty="0" err="1" smtClean="0">
                <a:solidFill>
                  <a:schemeClr val="tx2"/>
                </a:solidFill>
              </a:rPr>
              <a:t>Contaplus</a:t>
            </a:r>
            <a:r>
              <a:rPr lang="en-US" sz="800" dirty="0" smtClean="0">
                <a:solidFill>
                  <a:schemeClr val="tx2"/>
                </a:solidFill>
              </a:rPr>
              <a:t>”</a:t>
            </a:r>
            <a:endParaRPr lang="en-US" sz="800" dirty="0">
              <a:solidFill>
                <a:schemeClr val="tx2"/>
              </a:solidFill>
            </a:endParaRPr>
          </a:p>
        </p:txBody>
      </p:sp>
      <p:pic>
        <p:nvPicPr>
          <p:cNvPr id="15" name="Picture 12" descr="sage.png (800×348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9502"/>
            <a:ext cx="791599" cy="34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73332"/>
            <a:ext cx="4968552" cy="2761707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2" y="1880279"/>
            <a:ext cx="4939878" cy="2271158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2" y="2420900"/>
            <a:ext cx="2018836" cy="23231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14" y="2312326"/>
            <a:ext cx="1622364" cy="22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36" name="Picture 12" descr="sage.png (800×348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9502"/>
            <a:ext cx="791599" cy="34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Suite creada con Microsoft</a:t>
            </a:r>
          </a:p>
          <a:p>
            <a:r>
              <a:rPr lang="es-ES" dirty="0" smtClean="0"/>
              <a:t>UI desarrollada con los diseñadores de Xamarin para Android e iOS en Visual Studio</a:t>
            </a:r>
          </a:p>
          <a:p>
            <a:pPr lvl="1"/>
            <a:r>
              <a:rPr lang="es-ES" dirty="0" smtClean="0"/>
              <a:t>Comenzamos usando </a:t>
            </a:r>
            <a:r>
              <a:rPr lang="es-ES" dirty="0" err="1" smtClean="0"/>
              <a:t>Xcode</a:t>
            </a:r>
            <a:r>
              <a:rPr lang="es-ES" dirty="0" smtClean="0"/>
              <a:t> en Mac para la UI, y justo Xamarin lanzó el diseñador de iOS para Visual Studio</a:t>
            </a:r>
          </a:p>
          <a:p>
            <a:r>
              <a:rPr lang="es-ES" dirty="0" smtClean="0"/>
              <a:t>Trabajo diario gestionado con Microsoft </a:t>
            </a:r>
            <a:r>
              <a:rPr lang="es-ES" dirty="0" err="1" smtClean="0"/>
              <a:t>Team</a:t>
            </a:r>
            <a:r>
              <a:rPr lang="es-ES" dirty="0" smtClean="0"/>
              <a:t> </a:t>
            </a:r>
            <a:r>
              <a:rPr lang="es-ES" dirty="0" err="1" smtClean="0"/>
              <a:t>Foundation</a:t>
            </a:r>
            <a:r>
              <a:rPr lang="es-ES" dirty="0" smtClean="0"/>
              <a:t> Server</a:t>
            </a:r>
          </a:p>
          <a:p>
            <a:pPr lvl="1"/>
            <a:r>
              <a:rPr lang="es-ES" dirty="0" smtClean="0"/>
              <a:t>Con el soporte a </a:t>
            </a:r>
            <a:r>
              <a:rPr lang="es-ES" dirty="0" err="1" smtClean="0"/>
              <a:t>Git</a:t>
            </a:r>
            <a:r>
              <a:rPr lang="es-ES" dirty="0" smtClean="0"/>
              <a:t>, sincronizamos fácilmente el código en Mac, para hacer pequeños cambios cosméticos desde Xamarin Studio y </a:t>
            </a:r>
            <a:r>
              <a:rPr lang="es-ES" dirty="0" err="1" smtClean="0"/>
              <a:t>Xcode</a:t>
            </a:r>
            <a:r>
              <a:rPr lang="es-ES" dirty="0" smtClean="0"/>
              <a:t> Interface </a:t>
            </a:r>
            <a:r>
              <a:rPr lang="es-ES" dirty="0" err="1" smtClean="0"/>
              <a:t>Builder</a:t>
            </a:r>
            <a:endParaRPr lang="es-ES" dirty="0" smtClean="0"/>
          </a:p>
        </p:txBody>
      </p:sp>
      <p:pic>
        <p:nvPicPr>
          <p:cNvPr id="4" name="Picture 2" descr="YqTqq.png (1114×31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82464"/>
            <a:ext cx="2232248" cy="6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79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36" name="Picture 12" descr="sage.png (800×348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9502"/>
            <a:ext cx="791599" cy="34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Tardamos ~3 meses un equipo de 2-3 personas (¡toda la suite!)</a:t>
            </a:r>
          </a:p>
          <a:p>
            <a:r>
              <a:rPr lang="es-ES" dirty="0" smtClean="0"/>
              <a:t>Aprendimos a diseñar </a:t>
            </a:r>
            <a:r>
              <a:rPr lang="es-ES" dirty="0" err="1" smtClean="0"/>
              <a:t>UIs</a:t>
            </a:r>
            <a:r>
              <a:rPr lang="es-ES" dirty="0" smtClean="0"/>
              <a:t> en Android e iOS con éste proyecto</a:t>
            </a:r>
          </a:p>
          <a:p>
            <a:pPr lvl="1"/>
            <a:r>
              <a:rPr lang="es-ES" dirty="0" smtClean="0"/>
              <a:t>Una persona trabajaba en Android</a:t>
            </a:r>
          </a:p>
          <a:p>
            <a:pPr lvl="1"/>
            <a:r>
              <a:rPr lang="es-ES" dirty="0" smtClean="0"/>
              <a:t>Otra en iOS</a:t>
            </a:r>
          </a:p>
          <a:p>
            <a:pPr lvl="1"/>
            <a:r>
              <a:rPr lang="es-ES" dirty="0" smtClean="0"/>
              <a:t>Ambas generaban la lógica que ambas consumían</a:t>
            </a:r>
          </a:p>
          <a:p>
            <a:r>
              <a:rPr lang="es-ES" dirty="0" smtClean="0"/>
              <a:t>75% del código compartido</a:t>
            </a:r>
          </a:p>
          <a:p>
            <a:r>
              <a:rPr lang="es-ES" dirty="0" smtClean="0"/>
              <a:t>Hemos </a:t>
            </a:r>
            <a:r>
              <a:rPr lang="es-ES" dirty="0" smtClean="0">
                <a:hlinkClick r:id="rId4"/>
              </a:rPr>
              <a:t>publicado</a:t>
            </a:r>
            <a:r>
              <a:rPr lang="es-ES" dirty="0" smtClean="0"/>
              <a:t>, junto con Xamarin, el Caso de Éxito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299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89" y="267494"/>
            <a:ext cx="1368155" cy="11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2" y="1635646"/>
            <a:ext cx="2808311" cy="3242354"/>
          </a:xfrm>
        </p:spPr>
        <p:txBody>
          <a:bodyPr>
            <a:normAutofit/>
          </a:bodyPr>
          <a:lstStyle/>
          <a:p>
            <a:r>
              <a:rPr lang="en-US" dirty="0" smtClean="0"/>
              <a:t>Escribe </a:t>
            </a:r>
            <a:r>
              <a:rPr lang="en-US" i="1" dirty="0" smtClean="0"/>
              <a:t>solo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  <a:r>
              <a:rPr lang="en-US" i="1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juegos</a:t>
            </a:r>
            <a:r>
              <a:rPr lang="en-US" dirty="0" smtClean="0"/>
              <a:t> 2D/3D </a:t>
            </a:r>
            <a:r>
              <a:rPr lang="en-US" dirty="0" err="1" smtClean="0"/>
              <a:t>en</a:t>
            </a:r>
            <a:r>
              <a:rPr lang="en-US" dirty="0" smtClean="0"/>
              <a:t> C#, </a:t>
            </a:r>
            <a:r>
              <a:rPr lang="en-US" dirty="0" err="1" smtClean="0"/>
              <a:t>despliega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: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Windows Store &amp; Phone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Android (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iOS (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¡Y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¡</a:t>
            </a:r>
            <a:r>
              <a:rPr lang="en-US" dirty="0" err="1" smtClean="0"/>
              <a:t>Visítanos</a:t>
            </a:r>
            <a:r>
              <a:rPr lang="en-US" dirty="0" smtClean="0"/>
              <a:t>!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://waveengine.net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i="1" dirty="0"/>
              <a:t>An absolutely brilliant game engine written in </a:t>
            </a:r>
            <a:r>
              <a:rPr lang="en-US" i="1" dirty="0" smtClean="0"/>
              <a:t>C#</a:t>
            </a:r>
          </a:p>
          <a:p>
            <a:pPr algn="r"/>
            <a:r>
              <a:rPr lang="en-US" dirty="0" smtClean="0"/>
              <a:t>Miguel </a:t>
            </a:r>
            <a:r>
              <a:rPr lang="en-US" dirty="0"/>
              <a:t>de </a:t>
            </a:r>
            <a:r>
              <a:rPr lang="en-US" dirty="0" err="1" smtClean="0"/>
              <a:t>Icaza</a:t>
            </a:r>
            <a:r>
              <a:rPr lang="en-US" dirty="0" smtClean="0"/>
              <a:t> 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Rectangle 8"/>
          <p:cNvSpPr/>
          <p:nvPr/>
        </p:nvSpPr>
        <p:spPr>
          <a:xfrm>
            <a:off x="0" y="4928056"/>
            <a:ext cx="60486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aseline="30000" dirty="0" smtClean="0">
                <a:solidFill>
                  <a:schemeClr val="tx2"/>
                </a:solidFill>
              </a:rPr>
              <a:t>1</a:t>
            </a:r>
            <a:r>
              <a:rPr lang="en-US" sz="800" dirty="0" smtClean="0">
                <a:solidFill>
                  <a:schemeClr val="tx2"/>
                </a:solidFill>
              </a:rPr>
              <a:t> https</a:t>
            </a:r>
            <a:r>
              <a:rPr lang="en-US" sz="800" dirty="0">
                <a:solidFill>
                  <a:schemeClr val="tx2"/>
                </a:solidFill>
              </a:rPr>
              <a:t>://twitter.com/migueldeicaza/status/304629643602964481</a:t>
            </a:r>
          </a:p>
        </p:txBody>
      </p:sp>
      <p:pic>
        <p:nvPicPr>
          <p:cNvPr id="13" name="yure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3225" y="1203599"/>
            <a:ext cx="4500000" cy="25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s-ES" dirty="0" smtClean="0"/>
          </a:p>
          <a:p>
            <a:r>
              <a:rPr lang="es-ES" dirty="0" smtClean="0"/>
              <a:t>Marcos </a:t>
            </a:r>
            <a:r>
              <a:rPr lang="es-ES" dirty="0"/>
              <a:t>Cobeña Morián, Xamarin </a:t>
            </a:r>
            <a:r>
              <a:rPr lang="es-ES" dirty="0" err="1"/>
              <a:t>Team</a:t>
            </a:r>
            <a:r>
              <a:rPr lang="es-ES" dirty="0"/>
              <a:t> Lead, </a:t>
            </a:r>
            <a:r>
              <a:rPr lang="es-ES" u="sng" dirty="0" smtClean="0"/>
              <a:t>mcobena@plainconcepts.com</a:t>
            </a:r>
            <a:endParaRPr lang="es-E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400" b="1" dirty="0"/>
              <a:t>Desarrollo de aplicaciones nativas multiplataforma </a:t>
            </a:r>
            <a:r>
              <a:rPr lang="es-ES" sz="2400" b="1" dirty="0" smtClean="0"/>
              <a:t/>
            </a:r>
            <a:br>
              <a:rPr lang="es-ES" sz="2400" b="1" dirty="0" smtClean="0"/>
            </a:br>
            <a:r>
              <a:rPr lang="es-ES" sz="2400" b="1" dirty="0" smtClean="0"/>
              <a:t>para </a:t>
            </a:r>
            <a:r>
              <a:rPr lang="es-ES" sz="2400" b="1" dirty="0"/>
              <a:t>Windows, Android e iOS con Xamarin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741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ftFdW4YZZi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90000" y="1032203"/>
            <a:ext cx="4881880" cy="27337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6893"/>
            <a:ext cx="3059832" cy="171993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7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¡Muchas gracias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5623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Mono Project: .NET en sistemas tipo UNIX</a:t>
            </a:r>
          </a:p>
          <a:p>
            <a:r>
              <a:rPr lang="es-ES" dirty="0" err="1" smtClean="0"/>
              <a:t>Ximian</a:t>
            </a:r>
            <a:r>
              <a:rPr lang="es-ES" dirty="0" smtClean="0"/>
              <a:t> &gt; Novell &gt; Xamarin</a:t>
            </a:r>
          </a:p>
          <a:p>
            <a:r>
              <a:rPr lang="es-ES" dirty="0" err="1" smtClean="0"/>
              <a:t>MonoTouch</a:t>
            </a:r>
            <a:r>
              <a:rPr lang="es-ES" dirty="0" smtClean="0"/>
              <a:t>, Mono </a:t>
            </a:r>
            <a:r>
              <a:rPr lang="es-ES" dirty="0" err="1" smtClean="0"/>
              <a:t>for</a:t>
            </a:r>
            <a:r>
              <a:rPr lang="es-ES" dirty="0" smtClean="0"/>
              <a:t> Android &gt; </a:t>
            </a:r>
            <a:r>
              <a:rPr lang="es-ES" dirty="0" err="1" smtClean="0"/>
              <a:t>Xamarin.iOS</a:t>
            </a:r>
            <a:r>
              <a:rPr lang="es-ES" dirty="0" smtClean="0"/>
              <a:t>, </a:t>
            </a:r>
            <a:r>
              <a:rPr lang="es-ES" dirty="0" err="1" smtClean="0"/>
              <a:t>Xamarin.Android</a:t>
            </a:r>
            <a:endParaRPr lang="es-ES" dirty="0" smtClean="0"/>
          </a:p>
          <a:p>
            <a:r>
              <a:rPr lang="es-ES" dirty="0" err="1" smtClean="0"/>
              <a:t>MonoDevelop</a:t>
            </a:r>
            <a:r>
              <a:rPr lang="es-ES" dirty="0" smtClean="0"/>
              <a:t> &gt; Xamarin Studio</a:t>
            </a:r>
          </a:p>
          <a:p>
            <a:r>
              <a:rPr lang="es-ES" dirty="0" err="1" smtClean="0"/>
              <a:t>Xamarin.Forms</a:t>
            </a:r>
            <a:r>
              <a:rPr lang="es-ES" dirty="0" smtClean="0"/>
              <a:t>, Xamarin Test Cloud, etc.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¿Qué es                       ?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083"/>
            <a:ext cx="2304256" cy="623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84" y="3466880"/>
            <a:ext cx="4465456" cy="9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es-ES" dirty="0" smtClean="0"/>
              <a:t>Porque Plain </a:t>
            </a:r>
            <a:r>
              <a:rPr lang="es-ES" dirty="0"/>
              <a:t>Concepts </a:t>
            </a:r>
            <a:r>
              <a:rPr lang="es-ES" dirty="0">
                <a:solidFill>
                  <a:srgbClr val="C00000"/>
                </a:solidFill>
              </a:rPr>
              <a:t>♥</a:t>
            </a:r>
            <a:r>
              <a:rPr lang="es-ES" dirty="0" smtClean="0"/>
              <a:t> Microsoft</a:t>
            </a:r>
          </a:p>
          <a:p>
            <a:pPr lvl="1"/>
            <a:r>
              <a:rPr lang="es-ES" dirty="0" smtClean="0"/>
              <a:t>Tenemos un amplio y sólido conocimiento sobre .NET</a:t>
            </a:r>
          </a:p>
          <a:p>
            <a:r>
              <a:rPr lang="es-ES" dirty="0" smtClean="0"/>
              <a:t>Antes de Xamarin, Windows y Windows </a:t>
            </a:r>
            <a:r>
              <a:rPr lang="es-ES" dirty="0" err="1" smtClean="0"/>
              <a:t>Phone</a:t>
            </a:r>
            <a:r>
              <a:rPr lang="es-ES" dirty="0" smtClean="0"/>
              <a:t> era nuestro campo en dispositivos móviles</a:t>
            </a:r>
          </a:p>
          <a:p>
            <a:r>
              <a:rPr lang="es-ES" dirty="0" smtClean="0"/>
              <a:t>Desde Xamarin</a:t>
            </a:r>
          </a:p>
          <a:p>
            <a:pPr lvl="1"/>
            <a:r>
              <a:rPr lang="es-ES" dirty="0" smtClean="0"/>
              <a:t>Nos ha permitido llegar a Android e iOS a una velocidad increíble</a:t>
            </a:r>
          </a:p>
          <a:p>
            <a:pPr lvl="2"/>
            <a:r>
              <a:rPr lang="es-ES" dirty="0"/>
              <a:t>El rendimiento es </a:t>
            </a:r>
            <a:r>
              <a:rPr lang="es-ES" dirty="0" smtClean="0"/>
              <a:t>nativo</a:t>
            </a:r>
          </a:p>
          <a:p>
            <a:pPr lvl="2"/>
            <a:r>
              <a:rPr lang="es-ES" dirty="0"/>
              <a:t>UX nativa es un valor enorme al </a:t>
            </a:r>
            <a:r>
              <a:rPr lang="es-ES" dirty="0" smtClean="0"/>
              <a:t>final</a:t>
            </a:r>
          </a:p>
          <a:p>
            <a:pPr lvl="1"/>
            <a:r>
              <a:rPr lang="es-ES" dirty="0" smtClean="0"/>
              <a:t>Damos mucho más valor a nuestros clientes, con el mismo equipo humano</a:t>
            </a:r>
          </a:p>
          <a:p>
            <a:pPr lvl="1"/>
            <a:r>
              <a:rPr lang="es-ES" dirty="0" smtClean="0"/>
              <a:t>Hemos reducido el Time To </a:t>
            </a:r>
            <a:r>
              <a:rPr lang="es-ES" dirty="0" err="1" smtClean="0"/>
              <a:t>Market</a:t>
            </a:r>
            <a:r>
              <a:rPr lang="es-ES" dirty="0" smtClean="0"/>
              <a:t> significativamente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Por qué Plain Concepts </a:t>
            </a:r>
            <a:r>
              <a:rPr lang="es-ES" dirty="0" smtClean="0">
                <a:solidFill>
                  <a:srgbClr val="C00000"/>
                </a:solidFill>
              </a:rPr>
              <a:t>♥</a:t>
            </a:r>
            <a:r>
              <a:rPr lang="es-ES" dirty="0" smtClean="0"/>
              <a:t> Xamarin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1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Xamarin </a:t>
            </a:r>
            <a:r>
              <a:rPr lang="en-US" i="1" dirty="0"/>
              <a:t>addresses an untapped market need: C# developers who want to apply their skills to mobile, while delivering </a:t>
            </a:r>
            <a:r>
              <a:rPr lang="en-US" b="1" i="1" dirty="0"/>
              <a:t>fully native user experiences and application performance</a:t>
            </a:r>
            <a:r>
              <a:rPr lang="en-US" i="1" dirty="0" smtClean="0"/>
              <a:t>.</a:t>
            </a:r>
          </a:p>
          <a:p>
            <a:pPr marL="0" indent="0" algn="r">
              <a:buNone/>
            </a:pPr>
            <a:r>
              <a:rPr lang="es-ES" sz="1800" dirty="0" smtClean="0"/>
              <a:t>- </a:t>
            </a:r>
            <a:r>
              <a:rPr lang="en-US" sz="1800" b="1" dirty="0">
                <a:hlinkClick r:id="rId2" tooltip="Permalink to Xamarin at the Top of the Visionary Quadrant in Gartner’s Report"/>
              </a:rPr>
              <a:t>Xamarin at the Top of the Visionary Quadrant in Gartner’s Report</a:t>
            </a:r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0" y="297230"/>
            <a:ext cx="1368152" cy="3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Binding</a:t>
            </a:r>
            <a:r>
              <a:rPr lang="es-ES" dirty="0" smtClean="0"/>
              <a:t> en C# a toda la API en Java de Android</a:t>
            </a:r>
          </a:p>
          <a:p>
            <a:r>
              <a:rPr lang="es-ES" dirty="0" smtClean="0"/>
              <a:t>Diseñador de UI nativo desde Visual Studio</a:t>
            </a:r>
          </a:p>
          <a:p>
            <a:r>
              <a:rPr lang="es-ES" dirty="0" smtClean="0"/>
              <a:t>APK incluye </a:t>
            </a:r>
            <a:r>
              <a:rPr lang="es-ES" dirty="0" err="1" smtClean="0"/>
              <a:t>runtime</a:t>
            </a:r>
            <a:r>
              <a:rPr lang="es-ES" dirty="0" smtClean="0"/>
              <a:t> de Mono (AOT próximamente)</a:t>
            </a:r>
          </a:p>
          <a:p>
            <a:r>
              <a:rPr lang="es-ES" dirty="0" smtClean="0"/>
              <a:t>P/</a:t>
            </a:r>
            <a:r>
              <a:rPr lang="es-ES" dirty="0" err="1" smtClean="0"/>
              <a:t>Invoke</a:t>
            </a:r>
            <a:r>
              <a:rPr lang="es-ES" dirty="0" smtClean="0"/>
              <a:t> a código nativo (C/C++)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 algn="r">
              <a:buNone/>
            </a:pPr>
            <a:r>
              <a:rPr lang="es-ES" dirty="0" smtClean="0"/>
              <a:t>“</a:t>
            </a:r>
            <a:r>
              <a:rPr lang="es-ES" dirty="0"/>
              <a:t>Todo lo que se puede hacer en Java se puede hacer en C# con Xamarin usando Visual Studio</a:t>
            </a:r>
            <a:r>
              <a:rPr lang="es-ES" dirty="0" smtClean="0"/>
              <a:t>”</a:t>
            </a:r>
          </a:p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Xamarin.Android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80" y="1200151"/>
            <a:ext cx="19050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Framework de MVVM “para todo”</a:t>
            </a:r>
          </a:p>
          <a:p>
            <a:r>
              <a:rPr lang="es-ES" dirty="0" err="1" smtClean="0"/>
              <a:t>IoC</a:t>
            </a:r>
            <a:r>
              <a:rPr lang="es-ES" dirty="0" smtClean="0"/>
              <a:t>, DI, </a:t>
            </a:r>
            <a:r>
              <a:rPr lang="es-ES" dirty="0" err="1" smtClean="0"/>
              <a:t>plugins</a:t>
            </a:r>
            <a:r>
              <a:rPr lang="es-ES" dirty="0" smtClean="0"/>
              <a:t>, etc.</a:t>
            </a:r>
          </a:p>
          <a:p>
            <a:pPr lvl="1"/>
            <a:r>
              <a:rPr lang="es-ES" dirty="0" smtClean="0"/>
              <a:t>Comunidad </a:t>
            </a:r>
            <a:r>
              <a:rPr lang="es-ES" dirty="0" err="1" smtClean="0"/>
              <a:t>plugins</a:t>
            </a:r>
            <a:r>
              <a:rPr lang="es-ES" dirty="0" smtClean="0"/>
              <a:t> </a:t>
            </a:r>
            <a:r>
              <a:rPr lang="es-ES" dirty="0" err="1" smtClean="0"/>
              <a:t>NuGet</a:t>
            </a:r>
            <a:endParaRPr lang="es-ES" dirty="0" smtClean="0"/>
          </a:p>
          <a:p>
            <a:r>
              <a:rPr lang="es-ES" dirty="0" smtClean="0"/>
              <a:t>Open </a:t>
            </a:r>
            <a:r>
              <a:rPr lang="es-ES" dirty="0" err="1" smtClean="0"/>
              <a:t>Source</a:t>
            </a:r>
            <a:r>
              <a:rPr lang="es-ES" dirty="0" smtClean="0"/>
              <a:t>: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github.com/MvvmCross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MvvmCross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44" y="967328"/>
            <a:ext cx="4360972" cy="21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B2QEU9lIAAA3bFj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-10269"/>
            <a:ext cx="9180512" cy="51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18256" y="0"/>
            <a:ext cx="6174432" cy="5164038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50000">
                <a:schemeClr val="tx1">
                  <a:alpha val="7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MyShuttle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51520" y="1200150"/>
            <a:ext cx="3816424" cy="3459831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</a:rPr>
              <a:t>Suite Uber-like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Made In Plain </a:t>
            </a:r>
            <a:r>
              <a:rPr lang="en-US" dirty="0" smtClean="0">
                <a:solidFill>
                  <a:schemeClr val="bg1"/>
                </a:solidFill>
              </a:rPr>
              <a:t>Concepts</a:t>
            </a:r>
          </a:p>
          <a:p>
            <a:pPr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</a:rPr>
              <a:t>Presentada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</a:t>
            </a:r>
            <a:r>
              <a:rPr lang="en-US" dirty="0" smtClean="0">
                <a:solidFill>
                  <a:schemeClr val="bg1"/>
                </a:solidFill>
              </a:rPr>
              <a:t> el </a:t>
            </a:r>
            <a:r>
              <a:rPr lang="en-US" dirty="0" err="1" smtClean="0">
                <a:solidFill>
                  <a:schemeClr val="bg1"/>
                </a:solidFill>
              </a:rPr>
              <a:t>pasado</a:t>
            </a:r>
            <a:r>
              <a:rPr lang="en-US" dirty="0" smtClean="0">
                <a:solidFill>
                  <a:schemeClr val="bg1"/>
                </a:solidFill>
              </a:rPr>
              <a:t> Microsoft Connect();</a:t>
            </a:r>
          </a:p>
          <a:p>
            <a:pPr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</a:rPr>
              <a:t>Usada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</a:t>
            </a:r>
            <a:r>
              <a:rPr lang="en-US" dirty="0" smtClean="0">
                <a:solidFill>
                  <a:schemeClr val="bg1"/>
                </a:solidFill>
              </a:rPr>
              <a:t> el Build 2015, </a:t>
            </a:r>
            <a:r>
              <a:rPr lang="en-US" dirty="0" err="1" smtClean="0">
                <a:solidFill>
                  <a:schemeClr val="bg1"/>
                </a:solidFill>
              </a:rPr>
              <a:t>hace</a:t>
            </a:r>
            <a:r>
              <a:rPr lang="en-US" dirty="0" smtClean="0">
                <a:solidFill>
                  <a:schemeClr val="bg1"/>
                </a:solidFill>
              </a:rPr>
              <a:t> dos </a:t>
            </a:r>
            <a:r>
              <a:rPr lang="en-US" dirty="0" err="1" smtClean="0">
                <a:solidFill>
                  <a:schemeClr val="bg1"/>
                </a:solidFill>
              </a:rPr>
              <a:t>semanas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</a:rPr>
              <a:t>Las apps de la </a:t>
            </a:r>
            <a:r>
              <a:rPr lang="en-US" dirty="0" err="1" smtClean="0">
                <a:solidFill>
                  <a:schemeClr val="bg1"/>
                </a:solidFill>
              </a:rPr>
              <a:t>derecha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hechas</a:t>
            </a:r>
            <a:r>
              <a:rPr lang="en-US" dirty="0" smtClean="0">
                <a:solidFill>
                  <a:schemeClr val="bg1"/>
                </a:solidFill>
              </a:rPr>
              <a:t> con Xamarin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Código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fuente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sym typeface="Wingdings" panose="05000000000000000000" pitchFamily="2" charset="2"/>
                <a:hlinkClick r:id="rId3"/>
              </a:rPr>
              <a:t>descargable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MyShuttle</a:t>
            </a:r>
            <a:r>
              <a:rPr lang="es-ES" dirty="0" smtClean="0"/>
              <a:t>, </a:t>
            </a:r>
            <a:r>
              <a:rPr lang="es-ES" dirty="0" err="1" smtClean="0"/>
              <a:t>Xamarin.Android</a:t>
            </a:r>
            <a:r>
              <a:rPr lang="es-ES" dirty="0" smtClean="0"/>
              <a:t> y </a:t>
            </a:r>
            <a:r>
              <a:rPr lang="es-ES" dirty="0" err="1" smtClean="0"/>
              <a:t>MvvmCross</a:t>
            </a: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1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lain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19BFE5"/>
      </a:accent1>
      <a:accent2>
        <a:srgbClr val="005BD3"/>
      </a:accent2>
      <a:accent3>
        <a:srgbClr val="92D050"/>
      </a:accent3>
      <a:accent4>
        <a:srgbClr val="666666"/>
      </a:accent4>
      <a:accent5>
        <a:srgbClr val="9D9D9D"/>
      </a:accent5>
      <a:accent6>
        <a:srgbClr val="D2D2D2"/>
      </a:accent6>
      <a:hlink>
        <a:srgbClr val="19BFE5"/>
      </a:hlink>
      <a:folHlink>
        <a:srgbClr val="262626"/>
      </a:folHlink>
    </a:clrScheme>
    <a:fontScheme name="Helvetica-Plain">
      <a:majorFont>
        <a:latin typeface="Helvetica35-Thin"/>
        <a:ea typeface=""/>
        <a:cs typeface=""/>
      </a:majorFont>
      <a:minorFont>
        <a:latin typeface="Helvetica35-Thin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913C9F5-CC94-4352-A5FF-BF1481B1D371}" vid="{CD81932B-721D-4E73-B6EF-E202DC496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2180</TotalTime>
  <Words>872</Words>
  <Application>Microsoft Office PowerPoint</Application>
  <PresentationFormat>Presentación en pantalla (16:9)</PresentationFormat>
  <Paragraphs>127</Paragraphs>
  <Slides>22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Helvetica35-Thin</vt:lpstr>
      <vt:lpstr>Wingdings</vt:lpstr>
      <vt:lpstr>Theme1</vt:lpstr>
      <vt:lpstr>Presentación de PowerPoint</vt:lpstr>
      <vt:lpstr>Desarrollo de aplicaciones nativas multiplataforma  para Windows, Android e iOS con Xamarin</vt:lpstr>
      <vt:lpstr>¿Qué es                       ?</vt:lpstr>
      <vt:lpstr>Por qué Plain Concepts ♥ Xamarin</vt:lpstr>
      <vt:lpstr>Presentación de PowerPoint</vt:lpstr>
      <vt:lpstr>Xamarin.Android</vt:lpstr>
      <vt:lpstr>MvvmCross</vt:lpstr>
      <vt:lpstr>MyShuttle</vt:lpstr>
      <vt:lpstr>Demo</vt:lpstr>
      <vt:lpstr>Xamarin.iOS</vt:lpstr>
      <vt:lpstr>Demo</vt:lpstr>
      <vt:lpstr>Presentación de PowerPoint</vt:lpstr>
      <vt:lpstr>Windows (Universal)</vt:lpstr>
      <vt:lpstr>Demo</vt:lpstr>
      <vt:lpstr>Presentación de PowerPoint</vt:lpstr>
      <vt:lpstr>(3 apps×2 plats.)×2 facts. de forma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Paloma Celaá Valenzuela</dc:creator>
  <cp:lastModifiedBy>Marcos Cobeña Morián</cp:lastModifiedBy>
  <cp:revision>255</cp:revision>
  <dcterms:created xsi:type="dcterms:W3CDTF">2013-03-05T10:24:48Z</dcterms:created>
  <dcterms:modified xsi:type="dcterms:W3CDTF">2015-05-12T17:30:42Z</dcterms:modified>
</cp:coreProperties>
</file>